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297" r:id="rId9"/>
    <p:sldId id="263" r:id="rId10"/>
    <p:sldId id="485" r:id="rId11"/>
    <p:sldId id="474" r:id="rId12"/>
    <p:sldId id="486" r:id="rId13"/>
    <p:sldId id="476" r:id="rId14"/>
    <p:sldId id="478" r:id="rId15"/>
    <p:sldId id="479" r:id="rId16"/>
    <p:sldId id="480" r:id="rId17"/>
    <p:sldId id="482" r:id="rId18"/>
    <p:sldId id="483" r:id="rId19"/>
    <p:sldId id="484" r:id="rId20"/>
    <p:sldId id="445" r:id="rId21"/>
    <p:sldId id="471" r:id="rId22"/>
    <p:sldId id="407" r:id="rId23"/>
    <p:sldId id="417" r:id="rId24"/>
    <p:sldId id="281" r:id="rId25"/>
    <p:sldId id="275" r:id="rId26"/>
    <p:sldId id="276" r:id="rId27"/>
    <p:sldId id="277" r:id="rId28"/>
    <p:sldId id="278" r:id="rId29"/>
    <p:sldId id="283" r:id="rId30"/>
    <p:sldId id="284" r:id="rId31"/>
    <p:sldId id="309" r:id="rId32"/>
    <p:sldId id="310" r:id="rId33"/>
    <p:sldId id="288" r:id="rId34"/>
    <p:sldId id="289" r:id="rId35"/>
    <p:sldId id="418"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27-Jan-22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27-Jan-22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27-Jan-22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27-Jan-22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27-Jan-22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27-Jan-22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27-Jan-22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27/01/2022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25 </a:t>
            </a:r>
            <a:r>
              <a:rPr lang="en-US" sz="2400" b="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1443 </a:t>
            </a:r>
            <a:r>
              <a:rPr lang="en-US" sz="2400" b="1" i="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28 </a:t>
            </a:r>
            <a:r>
              <a:rPr lang="en-US" sz="2400" b="1" dirty="0" err="1"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Januari</a:t>
            </a:r>
            <a:r>
              <a:rPr lang="en-US" sz="2400" b="1" dirty="0" smtClean="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646331"/>
          </a:xfrm>
          <a:prstGeom prst="rect">
            <a:avLst/>
          </a:prstGeom>
          <a:noFill/>
        </p:spPr>
        <p:txBody>
          <a:bodyPr wrap="square" lIns="91440" tIns="45720" rIns="91440" bIns="45720">
            <a:spAutoFit/>
          </a:bodyPr>
          <a:lstStyle/>
          <a:p>
            <a:pPr algn="ct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Jabatan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H</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al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hwal</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A</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gama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T</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erengganu</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endParaRPr>
          </a:p>
        </p:txBody>
      </p:sp>
      <p:sp>
        <p:nvSpPr>
          <p:cNvPr id="11" name="Rectangle 10"/>
          <p:cNvSpPr/>
          <p:nvPr/>
        </p:nvSpPr>
        <p:spPr>
          <a:xfrm>
            <a:off x="146161" y="3505200"/>
            <a:ext cx="8836246" cy="2057400"/>
          </a:xfrm>
          <a:prstGeom prst="rect">
            <a:avLst/>
          </a:prstGeom>
          <a:noFill/>
          <a:scene3d>
            <a:camera prst="perspectiveAbove"/>
            <a:lightRig rig="threePt" dir="t"/>
          </a:scene3d>
          <a:sp3d>
            <a:bevelT/>
            <a:bevelB prst="relaxedInset"/>
          </a:sp3d>
        </p:spPr>
        <p:txBody>
          <a:bodyPr wrap="square">
            <a:prstTxWarp prst="textPlain">
              <a:avLst/>
            </a:prstTxWarp>
            <a:spAutoFit/>
          </a:bodyPr>
          <a:lstStyle/>
          <a:p>
            <a:pPr algn="ctr" fontAlgn="auto">
              <a:spcBef>
                <a:spcPts val="0"/>
              </a:spcBef>
              <a:spcAft>
                <a:spcPts val="0"/>
              </a:spcAft>
              <a:defRPr/>
            </a:pPr>
            <a:r>
              <a:rPr lang="ms-MY"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INSAN </a:t>
            </a:r>
            <a:r>
              <a:rPr lang="ms-MY"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RABBANI</a:t>
            </a:r>
          </a:p>
          <a:p>
            <a:pPr algn="ctr" fontAlgn="auto">
              <a:spcBef>
                <a:spcPts val="0"/>
              </a:spcBef>
              <a:spcAft>
                <a:spcPts val="0"/>
              </a:spcAft>
              <a:defRPr/>
            </a:pPr>
            <a:r>
              <a:rPr lang="ms-MY"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 </a:t>
            </a:r>
            <a:r>
              <a:rPr lang="ms-MY"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rPr>
              <a:t>INSAN BERKUALITI</a:t>
            </a:r>
            <a:endParaRPr lang="ms-MY"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lgerian" pitchFamily="82" charset="0"/>
            </a:endParaRP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KHUTBAH MULTIMEDIA</a:t>
            </a:r>
          </a:p>
          <a:p>
            <a:pPr marL="0" indent="0" algn="ctr">
              <a:buNone/>
            </a:pPr>
            <a:r>
              <a:rPr lang="ms-MY"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Siri: </a:t>
            </a:r>
            <a:r>
              <a:rPr lang="ms-MY"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04 / 2022</a:t>
            </a:r>
            <a:endPar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48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441960" y="1371600"/>
            <a:ext cx="8382000" cy="13716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8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Pertama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Mentauhidkan Allah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SWT,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tidak mensyirikkanNya dengan sesuatu dalam apa urusan sekalipun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9966"/>
          <a:stretch/>
        </p:blipFill>
        <p:spPr>
          <a:xfrm>
            <a:off x="304800" y="2895600"/>
            <a:ext cx="8595360" cy="3836670"/>
          </a:xfrm>
          <a:prstGeom prst="rect">
            <a:avLst/>
          </a:prstGeom>
        </p:spPr>
      </p:pic>
    </p:spTree>
    <p:extLst>
      <p:ext uri="{BB962C8B-B14F-4D97-AF65-F5344CB8AC3E}">
        <p14:creationId xmlns:p14="http://schemas.microsoft.com/office/powerpoint/2010/main" val="4357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441960" y="1371600"/>
            <a:ext cx="8382000" cy="13716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8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Pertama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Mentauhidkan Allah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SWT,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tidak mensyirikkanNya dengan sesuatu dalam apa urusan sekalipun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6345"/>
          <a:stretch/>
        </p:blipFill>
        <p:spPr>
          <a:xfrm>
            <a:off x="304800" y="2895600"/>
            <a:ext cx="8610600" cy="3886200"/>
          </a:xfrm>
          <a:prstGeom prst="rect">
            <a:avLst/>
          </a:prstGeom>
        </p:spPr>
      </p:pic>
    </p:spTree>
    <p:extLst>
      <p:ext uri="{BB962C8B-B14F-4D97-AF65-F5344CB8AC3E}">
        <p14:creationId xmlns:p14="http://schemas.microsoft.com/office/powerpoint/2010/main" val="39484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441960" y="1219200"/>
            <a:ext cx="8382000" cy="14478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2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Kedua </a:t>
            </a:r>
            <a:r>
              <a:rPr lang="fi-FI" sz="2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a:t>
            </a:r>
            <a:r>
              <a:rPr lang="fi-FI" sz="2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Segala </a:t>
            </a:r>
            <a:r>
              <a:rPr lang="fi-FI" sz="2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urusan hidupnya sentiasa terikat dengan syariat Allah dan sunnah RasulNya, tidak tunduk kepada kehendak akal semata-mata, hawa nafsunya sendiri dan pandangan yang menyesatkan</a:t>
            </a:r>
          </a:p>
        </p:txBody>
      </p:sp>
      <p:pic>
        <p:nvPicPr>
          <p:cNvPr id="3" name="Picture 2"/>
          <p:cNvPicPr>
            <a:picLocks noChangeAspect="1"/>
          </p:cNvPicPr>
          <p:nvPr/>
        </p:nvPicPr>
        <p:blipFill rotWithShape="1">
          <a:blip r:embed="rId3">
            <a:grayscl/>
            <a:extLst>
              <a:ext uri="{28A0092B-C50C-407E-A947-70E740481C1C}">
                <a14:useLocalDpi xmlns:a14="http://schemas.microsoft.com/office/drawing/2010/main" val="0"/>
              </a:ext>
            </a:extLst>
          </a:blip>
          <a:srcRect b="44666"/>
          <a:stretch/>
        </p:blipFill>
        <p:spPr>
          <a:xfrm>
            <a:off x="320040" y="2819400"/>
            <a:ext cx="8595360" cy="3794760"/>
          </a:xfrm>
          <a:prstGeom prst="rect">
            <a:avLst/>
          </a:prstGeom>
        </p:spPr>
      </p:pic>
    </p:spTree>
    <p:extLst>
      <p:ext uri="{BB962C8B-B14F-4D97-AF65-F5344CB8AC3E}">
        <p14:creationId xmlns:p14="http://schemas.microsoft.com/office/powerpoint/2010/main" val="14826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228600" y="1219200"/>
            <a:ext cx="8709660" cy="20574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1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Ketiga </a:t>
            </a:r>
            <a:r>
              <a:rPr lang="fi-FI" sz="2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Melaksanakan ibadat kepada Allah secara beristiqamah dan berterusan tanpa terikat dengan masa-masa tertentu, atau pada musim-musim tertentu, seperti hanya menumpukan ibadatnya pada bulan Ramadhan semata-mata, sebaik sahaja habis Ramadhan kembalilah dia kepada keadaan asalnya </a:t>
            </a:r>
            <a:r>
              <a:rPr lang="fi-FI" sz="21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semula</a:t>
            </a:r>
            <a:endParaRPr lang="fi-FI" sz="2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62"/>
          <a:stretch/>
        </p:blipFill>
        <p:spPr>
          <a:xfrm>
            <a:off x="228600" y="3429000"/>
            <a:ext cx="8709660" cy="3352800"/>
          </a:xfrm>
          <a:prstGeom prst="rect">
            <a:avLst/>
          </a:prstGeom>
        </p:spPr>
      </p:pic>
    </p:spTree>
    <p:extLst>
      <p:ext uri="{BB962C8B-B14F-4D97-AF65-F5344CB8AC3E}">
        <p14:creationId xmlns:p14="http://schemas.microsoft.com/office/powerpoint/2010/main" val="29710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228600" y="1219200"/>
            <a:ext cx="8709660" cy="20574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1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Ketiga </a:t>
            </a:r>
            <a:r>
              <a:rPr lang="fi-FI" sz="2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Melaksanakan ibadat kepada Allah secara beristiqamah dan berterusan tanpa terikat dengan masa-masa tertentu, atau pada musim-musim tertentu, seperti hanya menumpukan ibadatnya pada bulan Ramadhan semata-mata, sebaik sahaja habis Ramadhan kembalilah dia kepada keadaan asalnya semula.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8977"/>
          <a:stretch/>
        </p:blipFill>
        <p:spPr>
          <a:xfrm>
            <a:off x="228600" y="3429000"/>
            <a:ext cx="8709660" cy="3200400"/>
          </a:xfrm>
          <a:prstGeom prst="rect">
            <a:avLst/>
          </a:prstGeom>
        </p:spPr>
      </p:pic>
    </p:spTree>
    <p:extLst>
      <p:ext uri="{BB962C8B-B14F-4D97-AF65-F5344CB8AC3E}">
        <p14:creationId xmlns:p14="http://schemas.microsoft.com/office/powerpoint/2010/main" val="30328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228600" y="1219200"/>
            <a:ext cx="8709660" cy="15240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1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Keempat </a:t>
            </a:r>
            <a:r>
              <a:rPr lang="fi-FI" sz="2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Tidak berputus asa dari rahmat Allah, apabila berlaku ketelanjuran atau terjerumus ke dalam kemaksiatan, malah hendaklah cepat-cepat bertaubat dan meminta ampun kepada Allah</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03"/>
          <a:stretch/>
        </p:blipFill>
        <p:spPr>
          <a:xfrm>
            <a:off x="228600" y="2895600"/>
            <a:ext cx="8709660" cy="3831821"/>
          </a:xfrm>
          <a:prstGeom prst="rect">
            <a:avLst/>
          </a:prstGeom>
        </p:spPr>
      </p:pic>
    </p:spTree>
    <p:extLst>
      <p:ext uri="{BB962C8B-B14F-4D97-AF65-F5344CB8AC3E}">
        <p14:creationId xmlns:p14="http://schemas.microsoft.com/office/powerpoint/2010/main" val="247624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a:t>
            </a:r>
            <a:r>
              <a:rPr lang="fi-FI"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 rabbaniy</a:t>
            </a:r>
            <a:endParaRPr lang="en-US" sz="3600" dirty="0"/>
          </a:p>
        </p:txBody>
      </p:sp>
      <p:sp>
        <p:nvSpPr>
          <p:cNvPr id="5" name="Rectangle 4"/>
          <p:cNvSpPr/>
          <p:nvPr/>
        </p:nvSpPr>
        <p:spPr>
          <a:xfrm>
            <a:off x="228600" y="1143000"/>
            <a:ext cx="8709660" cy="17526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21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Kelima </a:t>
            </a:r>
            <a:r>
              <a:rPr lang="fi-FI" sz="21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 Tahu mengimbangi antara tuntutan rohani dan jasmani,  atau antara tuntutan dunia dan akhirat, tidak terlalu mementingkan urusan rohani hingga mengabaikan keperluan jasmani, atau mementingkan urusan akhirat hingga mengabaikan keperluan dunia</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1971"/>
          <a:stretch/>
        </p:blipFill>
        <p:spPr>
          <a:xfrm>
            <a:off x="228600" y="3048000"/>
            <a:ext cx="8709660" cy="3657600"/>
          </a:xfrm>
          <a:prstGeom prst="rect">
            <a:avLst/>
          </a:prstGeom>
        </p:spPr>
      </p:pic>
    </p:spTree>
    <p:extLst>
      <p:ext uri="{BB962C8B-B14F-4D97-AF65-F5344CB8AC3E}">
        <p14:creationId xmlns:p14="http://schemas.microsoft.com/office/powerpoint/2010/main" val="20868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Cloud Callout 3"/>
          <p:cNvSpPr/>
          <p:nvPr/>
        </p:nvSpPr>
        <p:spPr>
          <a:xfrm>
            <a:off x="1371600" y="381000"/>
            <a:ext cx="6892636" cy="853044"/>
          </a:xfrm>
          <a:prstGeom prst="cloudCallout">
            <a:avLst>
              <a:gd name="adj1" fmla="val -4593"/>
              <a:gd name="adj2" fmla="val 91952"/>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Khutbah</a:t>
            </a:r>
            <a:endParaRPr lang="en-US" sz="2800" dirty="0"/>
          </a:p>
        </p:txBody>
      </p:sp>
      <p:sp>
        <p:nvSpPr>
          <p:cNvPr id="6" name="Rounded Rectangle 5"/>
          <p:cNvSpPr/>
          <p:nvPr/>
        </p:nvSpPr>
        <p:spPr>
          <a:xfrm>
            <a:off x="478868" y="1676400"/>
            <a:ext cx="8382000" cy="44958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Insan </a:t>
            </a:r>
            <a:r>
              <a:rPr lang="ms-MY" sz="3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rabbani adalah insan yang hidupnya berkualiti, kerana ia sentiasa mengabdikan diri kepada Allah dalam semua urusan hidupnya, mentauhidkan Allah, mematuhi segala syariat Allah dan sunnah RasulNya, tidak beputus asa terhadap rahmat Allah, dan tidak lalai daripada beribadat kepada Allah sekalipun sibuk dengan segala urusan dunia. </a:t>
            </a:r>
            <a:endParaRPr lang="en-US" sz="3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589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0360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b="-3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3810" y="1066800"/>
            <a:ext cx="91440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الْعَلِيْمُ الْحَكِيْمُ</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الْكَرِيْمُ</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285368"/>
            <a:ext cx="9144000" cy="298543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Mengetahui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mulia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76200" y="990600"/>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2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وَمَوْلَانَا مُحَمَّدٍ،</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بِإِحْسَانٍ</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إِلَى الْيَوْمِ الْعَظِيْمِ.</a:t>
            </a:r>
          </a:p>
        </p:txBody>
      </p:sp>
      <p:sp>
        <p:nvSpPr>
          <p:cNvPr id="4" name="TextBox 3"/>
          <p:cNvSpPr txBox="1"/>
          <p:nvPr/>
        </p:nvSpPr>
        <p:spPr>
          <a:xfrm>
            <a:off x="107185" y="3657600"/>
            <a:ext cx="8915399"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pemimpin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p>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286016" y="914400"/>
            <a:ext cx="8617635"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وَلَاتَمُوْتُنَّ إِلَّا وَأَنْتُمْ مُسْلِمُوْنَ</a:t>
            </a:r>
            <a:endParaRPr lang="ms-MY" sz="6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56841" y="3166170"/>
            <a:ext cx="8475981"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2362200" y="1274568"/>
            <a:ext cx="4879104" cy="1015663"/>
          </a:xfrm>
          <a:prstGeom prst="rect">
            <a:avLst/>
          </a:prstGeom>
        </p:spPr>
        <p:txBody>
          <a:bodyPr wrap="square">
            <a:spAutoFit/>
          </a:bodyPr>
          <a:lstStyle/>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28 Januari 2022</a:t>
            </a:r>
          </a:p>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25 Rabiul Akhir 1443</a:t>
            </a:r>
          </a:p>
        </p:txBody>
      </p:sp>
      <p:sp>
        <p:nvSpPr>
          <p:cNvPr id="4" name="Rectangle 3"/>
          <p:cNvSpPr/>
          <p:nvPr/>
        </p:nvSpPr>
        <p:spPr>
          <a:xfrm>
            <a:off x="1981200" y="351238"/>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197922" y="2861310"/>
            <a:ext cx="8752764" cy="2554545"/>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prst="softRound"/>
              <a:contourClr>
                <a:srgbClr val="DDDDDD"/>
              </a:contourClr>
            </a:sp3d>
          </a:bodyPr>
          <a:lstStyle/>
          <a:p>
            <a:pPr algn="ctr"/>
            <a:r>
              <a:rPr lang="en-US" sz="8000" b="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Insan</a:t>
            </a:r>
            <a:r>
              <a:rPr lang="en-US" sz="8000" b="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8000" b="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Rabbani</a:t>
            </a:r>
            <a:r>
              <a:rPr lang="en-US" sz="8000" b="1" spc="150" dirty="0">
                <a:ln w="11430"/>
                <a:solidFill>
                  <a:srgbClr val="F8F8F8"/>
                </a:solidFill>
                <a:effectLst>
                  <a:outerShdw blurRad="25400" algn="tl" rotWithShape="0">
                    <a:srgbClr val="000000">
                      <a:alpha val="43000"/>
                    </a:srgbClr>
                  </a:outerShdw>
                </a:effectLst>
                <a:latin typeface="Berlin Sans FB Demi" panose="020E0802020502020306" pitchFamily="34" charset="0"/>
              </a:rPr>
              <a:t> </a:t>
            </a:r>
            <a:endParaRPr lang="en-US" sz="8000" b="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endParaRPr>
          </a:p>
          <a:p>
            <a:pPr algn="ctr"/>
            <a:r>
              <a:rPr lang="en-US" sz="8000" b="1" spc="150" dirty="0" err="1" smtClean="0">
                <a:ln w="11430"/>
                <a:solidFill>
                  <a:srgbClr val="F8F8F8"/>
                </a:solidFill>
                <a:effectLst>
                  <a:outerShdw blurRad="25400" algn="tl" rotWithShape="0">
                    <a:srgbClr val="000000">
                      <a:alpha val="43000"/>
                    </a:srgbClr>
                  </a:outerShdw>
                </a:effectLst>
                <a:latin typeface="Berlin Sans FB Demi" panose="020E0802020502020306" pitchFamily="34" charset="0"/>
              </a:rPr>
              <a:t>Insan</a:t>
            </a:r>
            <a:r>
              <a:rPr lang="en-US" sz="8000" b="1" spc="150" dirty="0" smtClean="0">
                <a:ln w="11430"/>
                <a:solidFill>
                  <a:srgbClr val="F8F8F8"/>
                </a:solidFill>
                <a:effectLst>
                  <a:outerShdw blurRad="25400" algn="tl" rotWithShape="0">
                    <a:srgbClr val="000000">
                      <a:alpha val="43000"/>
                    </a:srgbClr>
                  </a:outerShdw>
                </a:effectLst>
                <a:latin typeface="Berlin Sans FB Demi" panose="020E0802020502020306" pitchFamily="34" charset="0"/>
              </a:rPr>
              <a:t> </a:t>
            </a:r>
            <a:r>
              <a:rPr lang="en-US" sz="8000" b="1" spc="150" dirty="0" err="1">
                <a:ln w="11430"/>
                <a:solidFill>
                  <a:srgbClr val="F8F8F8"/>
                </a:solidFill>
                <a:effectLst>
                  <a:outerShdw blurRad="25400" algn="tl" rotWithShape="0">
                    <a:srgbClr val="000000">
                      <a:alpha val="43000"/>
                    </a:srgbClr>
                  </a:outerShdw>
                </a:effectLst>
                <a:latin typeface="Berlin Sans FB Demi" panose="020E0802020502020306" pitchFamily="34" charset="0"/>
              </a:rPr>
              <a:t>Berkualiti</a:t>
            </a:r>
            <a:endParaRPr lang="en-US" sz="8000" b="1" spc="150" dirty="0">
              <a:ln w="11430"/>
              <a:solidFill>
                <a:srgbClr val="F8F8F8"/>
              </a:solidFill>
              <a:effectLst>
                <a:outerShdw blurRad="25400" algn="tl" rotWithShape="0">
                  <a:srgbClr val="000000">
                    <a:alpha val="43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1100332"/>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Kategori Insan Yang </a:t>
            </a:r>
          </a:p>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 Dunia</a:t>
            </a:r>
            <a:endParaRPr lang="en-US" sz="3600" dirty="0"/>
          </a:p>
        </p:txBody>
      </p:sp>
      <p:sp>
        <p:nvSpPr>
          <p:cNvPr id="5" name="Rectangle 4"/>
          <p:cNvSpPr/>
          <p:nvPr/>
        </p:nvSpPr>
        <p:spPr>
          <a:xfrm>
            <a:off x="914400" y="1695450"/>
            <a:ext cx="7391400" cy="45720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PERTAMA : </a:t>
            </a:r>
          </a:p>
          <a:p>
            <a:pPr algn="ctr"/>
            <a:endParaRPr lang="fi-FI"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endParaRPr>
          </a:p>
          <a:p>
            <a:pPr algn="just"/>
            <a:r>
              <a:rPr lang="fi-FI" sz="2800" dirty="0" smtClean="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Golongan </a:t>
            </a:r>
            <a:r>
              <a:rPr lang="fi-FI" sz="2800" dirty="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Rabbaniy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(golongan yang menyembah Allah s.w.t dengan ilmu dan amal yang sempurna). Golongan ini betul-betul mengenali Allah, mencintai Allah dan mendampingi Allah dalam semua urusan hidup mereka, dengan mentauhidkan Allah dan mematuhi segala syariat yang dibawa oleh Rasulullah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SAW</a:t>
            </a:r>
            <a:endPar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02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914400" y="304800"/>
            <a:ext cx="7332114" cy="1100332"/>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Kategori Insan Yang </a:t>
            </a:r>
          </a:p>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 Dunia</a:t>
            </a:r>
            <a:endParaRPr lang="en-US" sz="3600" dirty="0"/>
          </a:p>
        </p:txBody>
      </p:sp>
      <p:sp>
        <p:nvSpPr>
          <p:cNvPr id="5" name="Rectangle 4"/>
          <p:cNvSpPr/>
          <p:nvPr/>
        </p:nvSpPr>
        <p:spPr>
          <a:xfrm>
            <a:off x="457200" y="1600200"/>
            <a:ext cx="8382000" cy="5105400"/>
          </a:xfrm>
          <a:prstGeom prst="rect">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KEDUA : </a:t>
            </a:r>
          </a:p>
          <a:p>
            <a:pPr algn="ctr"/>
            <a:endParaRPr lang="fi-FI" sz="1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endParaRPr>
          </a:p>
          <a:p>
            <a:pPr algn="just"/>
            <a:r>
              <a:rPr lang="fi-FI" sz="2800" dirty="0">
                <a:ln w="10160">
                  <a:solidFill>
                    <a:schemeClr val="accent1"/>
                  </a:solidFill>
                  <a:prstDash val="solid"/>
                </a:ln>
                <a:solidFill>
                  <a:srgbClr val="FF0000"/>
                </a:solidFill>
                <a:effectLst>
                  <a:outerShdw blurRad="38100" dist="32000" dir="5400000" algn="tl">
                    <a:srgbClr val="000000">
                      <a:alpha val="30000"/>
                    </a:srgbClr>
                  </a:outerShdw>
                </a:effectLst>
                <a:latin typeface="Arial Black" pitchFamily="34" charset="0"/>
              </a:rPr>
              <a:t>Golongan Syahwaniy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(golongan yang tunduk kepada nafsu syahwat). Golongan ini tidak cuba untuk mengenali Allah, tidak mantap aqidah Tauhid dan menyimpang dari syariat yang dibawa oleh Rasulullah s.a.w.. Urusan hidup mereka hanya bertujuan untuk memenuhi kehendak hawa nafsu semata-mata. Mereka ini adalah golongan yang terdedah kepada dosa dan kesesatan</a:t>
            </a:r>
          </a:p>
        </p:txBody>
      </p:sp>
    </p:spTree>
    <p:extLst>
      <p:ext uri="{BB962C8B-B14F-4D97-AF65-F5344CB8AC3E}">
        <p14:creationId xmlns:p14="http://schemas.microsoft.com/office/powerpoint/2010/main" val="674473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12405837</TotalTime>
  <Words>1106</Words>
  <Application>Microsoft Office PowerPoint</Application>
  <PresentationFormat>On-screen Show (4:3)</PresentationFormat>
  <Paragraphs>127</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Unit Khutbah JHEAT</cp:lastModifiedBy>
  <cp:revision>306</cp:revision>
  <dcterms:created xsi:type="dcterms:W3CDTF">2017-12-24T04:47:57Z</dcterms:created>
  <dcterms:modified xsi:type="dcterms:W3CDTF">2022-01-27T00:00:23Z</dcterms:modified>
</cp:coreProperties>
</file>